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4A3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ymal\Desktop\Bureau perso\DESK DEV\MSP\.claude\worktrees\focused-napier-31f0ca\assets\images\building-corn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5848" y="0"/>
            <a:ext cx="6095848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095848" y="0"/>
            <a:ext cx="6095848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640080" y="1097280"/>
            <a:ext cx="36576" cy="548640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77240" y="109728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5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MAISON DE SANTÉ PLURIPROFESSIONNELLE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645920"/>
            <a:ext cx="8229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Phocéa Santé</a:t>
            </a:r>
            <a:endParaRPr lang="en-US" sz="8000" dirty="0"/>
          </a:p>
        </p:txBody>
      </p:sp>
      <p:sp>
        <p:nvSpPr>
          <p:cNvPr id="7" name="Text 4"/>
          <p:cNvSpPr/>
          <p:nvPr/>
        </p:nvSpPr>
        <p:spPr>
          <a:xfrm>
            <a:off x="640080" y="3200400"/>
            <a:ext cx="6400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E6DA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soin coordonné, au cœur de Marseille.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640080" y="4572000"/>
            <a:ext cx="1371600" cy="0"/>
          </a:xfrm>
          <a:prstGeom prst="line">
            <a:avLst/>
          </a:prstGeom>
          <a:noFill/>
          <a:ln w="12700">
            <a:solidFill>
              <a:srgbClr val="CBB9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" y="4754880"/>
            <a:ext cx="5486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MARSEILLE 13003
</a:t>
            </a:r>
            <a:r>
              <a:rPr lang="en-US" sz="13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7-9-11 Boulevard de Briançon · La Citadelle
</a:t>
            </a:r>
            <a:r>
              <a:rPr lang="en-US" sz="1300" i="1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Ouverture mars 2027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/ 13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 · AIDES FINANCIÈRES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L'installation, financièrement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accompagnée.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640080" y="2743200"/>
            <a:ext cx="1554480" cy="640080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274320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20 000 €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2377440" y="272491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Aide ARS au démarrage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2377440" y="306324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Versée par l'ARS PACA après validation CCOPD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640080" y="3611880"/>
            <a:ext cx="1554480" cy="640080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12 000 €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77440" y="359359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Accompagnement méthodologique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377440" y="393192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 d'appui labellisée ARS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40080" y="4480560"/>
            <a:ext cx="1554480" cy="640080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0080" y="448056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ACI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77440" y="446227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Rémunération pérenne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377440" y="480060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point = 7 € · base 4 000 patients/MSP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640080" y="5349240"/>
            <a:ext cx="1554480" cy="640080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0080" y="534924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CFE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2377440" y="533095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Exonération + majoration MT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377440" y="566928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Avantages fiscaux et conventionnels cumulés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49316" y="6133871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B4A49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Sources : ARS PACA — Cahier des charges régional MSP, janvier 2025.</a:t>
            </a:r>
            <a:endParaRPr lang="en-US" sz="1000" dirty="0"/>
          </a:p>
        </p:txBody>
      </p:sp>
      <p:pic>
        <p:nvPicPr>
          <p:cNvPr id="21" name="Image 0" descr="C:\Users\rymal\Desktop\Bureau perso\DESK DEV\MSP\.claude\worktrees\focused-napier-31f0ca\assets\images\salle-repo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63840" y="1097280"/>
            <a:ext cx="3657600" cy="5212080"/>
          </a:xfrm>
          <a:prstGeom prst="rect">
            <a:avLst/>
          </a:prstGeom>
        </p:spPr>
      </p:pic>
      <p:sp>
        <p:nvSpPr>
          <p:cNvPr id="22" name="Shape 19"/>
          <p:cNvSpPr/>
          <p:nvPr/>
        </p:nvSpPr>
        <p:spPr>
          <a:xfrm>
            <a:off x="8092440" y="1325880"/>
            <a:ext cx="1188720" cy="365760"/>
          </a:xfrm>
          <a:prstGeom prst="rect">
            <a:avLst/>
          </a:prstGeom>
          <a:solidFill>
            <a:srgbClr val="4A3B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8092440" y="132588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00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SALLE DE REPOS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13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A3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· PROJET MÉDICAL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10058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L'exercice coordonné,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plus qu'un slogan.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86588" y="2743200"/>
            <a:ext cx="3520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CBB9A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5600" dirty="0"/>
          </a:p>
        </p:txBody>
      </p:sp>
      <p:sp>
        <p:nvSpPr>
          <p:cNvPr id="5" name="Shape 3"/>
          <p:cNvSpPr/>
          <p:nvPr/>
        </p:nvSpPr>
        <p:spPr>
          <a:xfrm>
            <a:off x="586588" y="3886200"/>
            <a:ext cx="457200" cy="18288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86588" y="4114800"/>
            <a:ext cx="3520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Orientation des patients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86588" y="49377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 praticiens, selon leurs besoins. Un vrai parcours de soins, pas une juxtaposition de cabinets.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4335628" y="2743200"/>
            <a:ext cx="3520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CBB9A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5600" dirty="0"/>
          </a:p>
        </p:txBody>
      </p:sp>
      <p:sp>
        <p:nvSpPr>
          <p:cNvPr id="9" name="Shape 7"/>
          <p:cNvSpPr/>
          <p:nvPr/>
        </p:nvSpPr>
        <p:spPr>
          <a:xfrm>
            <a:off x="4335628" y="3886200"/>
            <a:ext cx="457200" cy="18288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335628" y="4114800"/>
            <a:ext cx="3520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Collaboration médico-paramédicale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335628" y="49377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Médecins et paramédicaux travaillent en lien direct. Réunions de concertation pluridisciplinaires régulières.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8084668" y="2743200"/>
            <a:ext cx="3520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CBB9A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5600" dirty="0"/>
          </a:p>
        </p:txBody>
      </p:sp>
      <p:sp>
        <p:nvSpPr>
          <p:cNvPr id="13" name="Shape 11"/>
          <p:cNvSpPr/>
          <p:nvPr/>
        </p:nvSpPr>
        <p:spPr>
          <a:xfrm>
            <a:off x="8084668" y="3886200"/>
            <a:ext cx="457200" cy="18288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084668" y="4114800"/>
            <a:ext cx="3520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Indépendance préservée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084668" y="49377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Vous gardez la maîtrise totale de votre agenda, de votre gestion et de votre relation patient.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13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· CALENDRIER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10058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maintenant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la première consultation.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1950690" y="3840480"/>
            <a:ext cx="8290316" cy="0"/>
          </a:xfrm>
          <a:prstGeom prst="line">
            <a:avLst/>
          </a:prstGeom>
          <a:noFill/>
          <a:ln w="25400">
            <a:solidFill>
              <a:srgbClr val="E6DA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14400" y="2926080"/>
            <a:ext cx="207257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AUJOURD'HUI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1822674" y="3712464"/>
            <a:ext cx="256032" cy="256032"/>
          </a:xfrm>
          <a:prstGeom prst="ellipse">
            <a:avLst/>
          </a:prstGeom>
          <a:solidFill>
            <a:srgbClr val="CBB9A4"/>
          </a:solidFill>
          <a:ln w="25400">
            <a:solidFill>
              <a:srgbClr val="FAF9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14400" y="4206240"/>
            <a:ext cx="20725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Constitution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l'équipe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2986979" y="2926080"/>
            <a:ext cx="207257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ÉTÉ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922685" y="3739896"/>
            <a:ext cx="201168" cy="201168"/>
          </a:xfrm>
          <a:prstGeom prst="ellipse">
            <a:avLst/>
          </a:prstGeom>
          <a:solidFill>
            <a:srgbClr val="E6DAC8"/>
          </a:solidFill>
          <a:ln w="25400">
            <a:solidFill>
              <a:srgbClr val="FAF9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986979" y="4206240"/>
            <a:ext cx="20725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d'intention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CCOPD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059558" y="2926080"/>
            <a:ext cx="207257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AUTOMNE 2026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5995264" y="3739896"/>
            <a:ext cx="201168" cy="201168"/>
          </a:xfrm>
          <a:prstGeom prst="ellipse">
            <a:avLst/>
          </a:prstGeom>
          <a:solidFill>
            <a:srgbClr val="E6DAC8"/>
          </a:solidFill>
          <a:ln w="25400">
            <a:solidFill>
              <a:srgbClr val="FAF9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059558" y="4206240"/>
            <a:ext cx="20725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Projet de santé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SISA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7132137" y="2926080"/>
            <a:ext cx="207257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HIVER 2026-27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8067843" y="3739896"/>
            <a:ext cx="201168" cy="201168"/>
          </a:xfrm>
          <a:prstGeom prst="ellipse">
            <a:avLst/>
          </a:prstGeom>
          <a:solidFill>
            <a:srgbClr val="E6DAC8"/>
          </a:solidFill>
          <a:ln w="25400">
            <a:solidFill>
              <a:srgbClr val="FAF9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132137" y="4206240"/>
            <a:ext cx="20725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Aménagement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équipements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9204716" y="2926080"/>
            <a:ext cx="207257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MARS 2027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10035266" y="3634740"/>
            <a:ext cx="411480" cy="411480"/>
          </a:xfrm>
          <a:prstGeom prst="ellipse">
            <a:avLst/>
          </a:prstGeom>
          <a:solidFill>
            <a:srgbClr val="A48D78"/>
          </a:solidFill>
          <a:ln w="25400">
            <a:solidFill>
              <a:srgbClr val="FAF9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204716" y="4206240"/>
            <a:ext cx="20725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Ouverture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la MSP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1828800" y="5852160"/>
            <a:ext cx="8534095" cy="64008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828800" y="5852160"/>
            <a:ext cx="853409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8572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 mois pour rejoindre le projet et co-construire le plateau de soins.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13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A3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· REJOIGNEZ LE PROJET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51560"/>
            <a:ext cx="100584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Construisons ensemble</a:t>
            </a:r>
            <a:endParaRPr lang="en-US" sz="5000" dirty="0"/>
          </a:p>
          <a:p>
            <a:pPr marL="0" indent="0">
              <a:buNone/>
            </a:pPr>
            <a:r>
              <a:rPr lang="en-US" sz="50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santé du 13003.</a:t>
            </a:r>
            <a:endParaRPr lang="en-US" sz="5000" dirty="0"/>
          </a:p>
        </p:txBody>
      </p:sp>
      <p:sp>
        <p:nvSpPr>
          <p:cNvPr id="4" name="Shape 2"/>
          <p:cNvSpPr/>
          <p:nvPr/>
        </p:nvSpPr>
        <p:spPr>
          <a:xfrm>
            <a:off x="609448" y="3017520"/>
            <a:ext cx="5303520" cy="2468880"/>
          </a:xfrm>
          <a:prstGeom prst="rect">
            <a:avLst/>
          </a:prstGeom>
          <a:solidFill>
            <a:srgbClr val="A48D78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75208" y="33832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PROFESSIONNELS DE SANTÉ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975208" y="379476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Installez-vous avec nous.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975208" y="438912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Box dispos · SISA prête · Ouverture mars 2027.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phoceasante.fr → formulaire candidature praticien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6278728" y="3017520"/>
            <a:ext cx="5303520" cy="2468880"/>
          </a:xfrm>
          <a:prstGeom prst="rect">
            <a:avLst/>
          </a:prstGeom>
          <a:solidFill>
            <a:srgbClr val="CBB9A4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644488" y="33832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PATIENTS DU 13003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644488" y="379476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4A3B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nouvelle adresse santé.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6644488" y="438912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Suivez l'avancée du projet et l'arrivée des praticiens.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phoceasante.fr → restez informés</a:t>
            </a:r>
            <a:endParaRPr lang="en-US" sz="120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7F4474B-74B0-57CF-AC36-1F044A40CA4C}"/>
              </a:ext>
            </a:extLst>
          </p:cNvPr>
          <p:cNvGrpSpPr/>
          <p:nvPr/>
        </p:nvGrpSpPr>
        <p:grpSpPr>
          <a:xfrm>
            <a:off x="1219200" y="5678747"/>
            <a:ext cx="10444480" cy="640080"/>
            <a:chOff x="1625600" y="5943600"/>
            <a:chExt cx="10444480" cy="640080"/>
          </a:xfrm>
        </p:grpSpPr>
        <p:sp>
          <p:nvSpPr>
            <p:cNvPr id="12" name="Shape 10"/>
            <p:cNvSpPr/>
            <p:nvPr/>
          </p:nvSpPr>
          <p:spPr>
            <a:xfrm>
              <a:off x="1625600" y="5943600"/>
              <a:ext cx="9679709" cy="640080"/>
            </a:xfrm>
            <a:prstGeom prst="rect">
              <a:avLst/>
            </a:prstGeom>
            <a:solidFill>
              <a:srgbClr val="FFFFFF">
                <a:alpha val="8000"/>
              </a:srgbClr>
            </a:solidFill>
            <a:ln w="6350">
              <a:solidFill>
                <a:srgbClr val="CBB9A4">
                  <a:alpha val="3000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6126480"/>
              <a:ext cx="274320" cy="274320"/>
            </a:xfrm>
            <a:prstGeom prst="rect">
              <a:avLst/>
            </a:prstGeom>
          </p:spPr>
        </p:pic>
        <p:sp>
          <p:nvSpPr>
            <p:cNvPr id="14" name="Text 11"/>
            <p:cNvSpPr/>
            <p:nvPr/>
          </p:nvSpPr>
          <p:spPr>
            <a:xfrm>
              <a:off x="2194560" y="6108192"/>
              <a:ext cx="22860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FAF9F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07 67 60 67 55</a:t>
              </a:r>
              <a:endParaRPr lang="en-US" sz="1400" dirty="0"/>
            </a:p>
          </p:txBody>
        </p:sp>
        <p:pic>
          <p:nvPicPr>
            <p:cNvPr id="15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7760" y="6126480"/>
              <a:ext cx="274320" cy="274320"/>
            </a:xfrm>
            <a:prstGeom prst="rect">
              <a:avLst/>
            </a:prstGeom>
          </p:spPr>
        </p:pic>
        <p:sp>
          <p:nvSpPr>
            <p:cNvPr id="16" name="Text 12"/>
            <p:cNvSpPr/>
            <p:nvPr/>
          </p:nvSpPr>
          <p:spPr>
            <a:xfrm>
              <a:off x="5303520" y="6108192"/>
              <a:ext cx="36576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FAF9F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7-9-11 Bd de Briançon, Marseille 13003</a:t>
              </a:r>
              <a:endParaRPr lang="en-US" sz="1400" dirty="0"/>
            </a:p>
          </p:txBody>
        </p:sp>
        <p:pic>
          <p:nvPicPr>
            <p:cNvPr id="17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1120" y="6126480"/>
              <a:ext cx="274320" cy="274320"/>
            </a:xfrm>
            <a:prstGeom prst="rect">
              <a:avLst/>
            </a:prstGeom>
          </p:spPr>
        </p:pic>
        <p:sp>
          <p:nvSpPr>
            <p:cNvPr id="18" name="Text 13"/>
            <p:cNvSpPr/>
            <p:nvPr/>
          </p:nvSpPr>
          <p:spPr>
            <a:xfrm>
              <a:off x="9326880" y="6108192"/>
              <a:ext cx="27432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FAF9F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contact@phoceasante.fr</a:t>
              </a:r>
              <a:endParaRPr lang="en-US" sz="1400" dirty="0"/>
            </a:p>
          </p:txBody>
        </p:sp>
      </p:grpSp>
      <p:sp>
        <p:nvSpPr>
          <p:cNvPr id="19" name="Text 14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0" name="Text 15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13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· NOTRE VISION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6858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nouvelle exigence du soin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proximité.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2926080"/>
            <a:ext cx="914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0" i="1" dirty="0">
                <a:solidFill>
                  <a:srgbClr val="CBB9A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</a:t>
            </a:r>
            <a:endParaRPr lang="en-US" sz="10000" dirty="0"/>
          </a:p>
        </p:txBody>
      </p:sp>
      <p:sp>
        <p:nvSpPr>
          <p:cNvPr id="5" name="Text 3"/>
          <p:cNvSpPr/>
          <p:nvPr/>
        </p:nvSpPr>
        <p:spPr>
          <a:xfrm>
            <a:off x="640080" y="3931920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naît d'une conviction : un quartier en pleine transformation mérite une médecine à la hauteur. Coordonnée, accessible, durablement implantée.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80" y="5029200"/>
            <a:ext cx="6400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Praticiens et patients s'y retrouvent autour d'un parcours de soins fluide, structuré dès l'ouverture par une SISA opérationnelle et un projet médical partagé.</a:t>
            </a:r>
            <a:endParaRPr lang="en-US" sz="1400" dirty="0"/>
          </a:p>
        </p:txBody>
      </p:sp>
      <p:pic>
        <p:nvPicPr>
          <p:cNvPr id="7" name="Image 0" descr="C:\Users\rymal\Desktop\Bureau perso\DESK DEV\MSP\.claude\worktrees\focused-napier-31f0ca\assets\images\building-entranc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80960" y="640080"/>
            <a:ext cx="3931920" cy="54864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13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· PORTEUR DU PROJET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projet ancré localement,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porté par un praticien du 13003.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640080" y="2528919"/>
            <a:ext cx="3108960" cy="3657600"/>
          </a:xfrm>
          <a:prstGeom prst="rect">
            <a:avLst/>
          </a:prstGeom>
          <a:solidFill>
            <a:srgbClr val="FAF9F6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C:\Users\rymal\Desktop\Bureau perso\DESK DEV\MSP\.claude\worktrees\focused-napier-31f0ca\assets\images\kanaa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7240" y="2666079"/>
            <a:ext cx="2834640" cy="33832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114800" y="2592649"/>
            <a:ext cx="36576" cy="3474720"/>
          </a:xfrm>
          <a:prstGeom prst="rect">
            <a:avLst/>
          </a:prstGeom>
          <a:solidFill>
            <a:srgbClr val="A48D7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251960" y="2592649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L'INITIATIVE DU PROJET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251960" y="2912689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Kanaan Moutaouakil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4251960" y="3507049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Masseur-kinésithérapeute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251960" y="3293920"/>
            <a:ext cx="7315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Installé en libéral à Marseille depuis 2021, Kanaan exerce dans son cabinet du 152 Rue Loubon, 13003, qu'il a co-fondé avec ses frères. Spécialisé en kinésithérapie respiratoire et cardio-vasculaire, du sport et en réathlétisation, il porte le projet Phocéa Santé pour structurer une offre de soins coordonnée à l'échelle du quartier.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251960" y="5221318"/>
            <a:ext cx="1645920" cy="329184"/>
          </a:xfrm>
          <a:prstGeom prst="rect">
            <a:avLst/>
          </a:prstGeom>
          <a:solidFill>
            <a:srgbClr val="FAF9F6"/>
          </a:solidFill>
          <a:ln w="12700">
            <a:solidFill>
              <a:srgbClr val="E6DA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236415" y="5198689"/>
            <a:ext cx="1645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4A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AP-HM Respi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5973775" y="5198689"/>
            <a:ext cx="2286000" cy="329184"/>
          </a:xfrm>
          <a:prstGeom prst="rect">
            <a:avLst/>
          </a:prstGeom>
          <a:solidFill>
            <a:srgbClr val="FAF9F6"/>
          </a:solidFill>
          <a:ln w="12700">
            <a:solidFill>
              <a:srgbClr val="E6DA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973775" y="5198689"/>
            <a:ext cx="2286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4A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Master Neuro · Madrid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8351215" y="5198689"/>
            <a:ext cx="1463040" cy="329184"/>
          </a:xfrm>
          <a:prstGeom prst="rect">
            <a:avLst/>
          </a:prstGeom>
          <a:solidFill>
            <a:srgbClr val="FAF9F6"/>
          </a:solidFill>
          <a:ln w="12700">
            <a:solidFill>
              <a:srgbClr val="E6DA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351215" y="5198689"/>
            <a:ext cx="14630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4A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BPCO · Paris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9905695" y="5198689"/>
            <a:ext cx="1828800" cy="329184"/>
          </a:xfrm>
          <a:prstGeom prst="rect">
            <a:avLst/>
          </a:prstGeom>
          <a:solidFill>
            <a:srgbClr val="FAF9F6"/>
          </a:solidFill>
          <a:ln w="12700">
            <a:solidFill>
              <a:srgbClr val="E6DA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9921240" y="5221318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4A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RPPS 10108567883</a:t>
            </a:r>
            <a:endParaRPr lang="en-US" sz="950" dirty="0"/>
          </a:p>
        </p:txBody>
      </p:sp>
      <p:sp>
        <p:nvSpPr>
          <p:cNvPr id="21" name="Text 18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· LE PROJET EN BREF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Quatre repères pour comprendre.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0868" y="1923937"/>
            <a:ext cx="2606040" cy="3749040"/>
          </a:xfrm>
          <a:prstGeom prst="rect">
            <a:avLst/>
          </a:prstGeom>
          <a:solidFill>
            <a:srgbClr val="FAF9F6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0868" y="1923937"/>
            <a:ext cx="2606040" cy="54864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0868" y="2472577"/>
            <a:ext cx="2606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dirty="0">
                <a:solidFill>
                  <a:srgbClr val="A48D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350</a:t>
            </a:r>
            <a:endParaRPr lang="en-US" sz="6400" dirty="0"/>
          </a:p>
        </p:txBody>
      </p:sp>
      <p:sp>
        <p:nvSpPr>
          <p:cNvPr id="7" name="Text 5"/>
          <p:cNvSpPr/>
          <p:nvPr/>
        </p:nvSpPr>
        <p:spPr>
          <a:xfrm>
            <a:off x="540868" y="3844177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M²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23748" y="4392817"/>
            <a:ext cx="22402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neuf, modulaire,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aux dernières normes.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3375508" y="1923937"/>
            <a:ext cx="2606040" cy="3749040"/>
          </a:xfrm>
          <a:prstGeom prst="rect">
            <a:avLst/>
          </a:prstGeom>
          <a:solidFill>
            <a:srgbClr val="FAF9F6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375508" y="1923937"/>
            <a:ext cx="2606040" cy="54864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375508" y="2472577"/>
            <a:ext cx="2606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dirty="0">
                <a:solidFill>
                  <a:srgbClr val="A48D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6400" dirty="0"/>
          </a:p>
        </p:txBody>
      </p:sp>
      <p:sp>
        <p:nvSpPr>
          <p:cNvPr id="12" name="Text 10"/>
          <p:cNvSpPr/>
          <p:nvPr/>
        </p:nvSpPr>
        <p:spPr>
          <a:xfrm>
            <a:off x="3375508" y="3844177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2027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558388" y="4392817"/>
            <a:ext cx="22402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Livraison · ouverture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immédiate à l'arrivée.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6210148" y="1923937"/>
            <a:ext cx="2606040" cy="3749040"/>
          </a:xfrm>
          <a:prstGeom prst="rect">
            <a:avLst/>
          </a:prstGeom>
          <a:solidFill>
            <a:srgbClr val="A48D78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210148" y="1923937"/>
            <a:ext cx="2606040" cy="54864"/>
          </a:xfrm>
          <a:prstGeom prst="rect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210148" y="2472577"/>
            <a:ext cx="2606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ZIP</a:t>
            </a:r>
            <a:endParaRPr lang="en-US" sz="6400" dirty="0"/>
          </a:p>
        </p:txBody>
      </p:sp>
      <p:sp>
        <p:nvSpPr>
          <p:cNvPr id="17" name="Text 15"/>
          <p:cNvSpPr/>
          <p:nvPr/>
        </p:nvSpPr>
        <p:spPr>
          <a:xfrm>
            <a:off x="6210148" y="3844177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393028" y="4392817"/>
            <a:ext cx="22402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Zone d'Intervention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Prioritaire PACA 2026.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9044788" y="1923937"/>
            <a:ext cx="2606040" cy="3749040"/>
          </a:xfrm>
          <a:prstGeom prst="rect">
            <a:avLst/>
          </a:prstGeom>
          <a:solidFill>
            <a:srgbClr val="FAF9F6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9044788" y="1923937"/>
            <a:ext cx="2606040" cy="54864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044788" y="2472577"/>
            <a:ext cx="2606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dirty="0">
                <a:solidFill>
                  <a:srgbClr val="A48D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T3</a:t>
            </a:r>
            <a:endParaRPr lang="en-US" sz="6400" dirty="0"/>
          </a:p>
        </p:txBody>
      </p:sp>
      <p:sp>
        <p:nvSpPr>
          <p:cNvPr id="22" name="Text 20"/>
          <p:cNvSpPr/>
          <p:nvPr/>
        </p:nvSpPr>
        <p:spPr>
          <a:xfrm>
            <a:off x="9044788" y="3844177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M2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9227668" y="4392817"/>
            <a:ext cx="22402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Tramway au pied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Métro à 5 min.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914400" y="5975009"/>
            <a:ext cx="103628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8572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projet porté par une équipe locale, en lien direct avec l'ARS PACA et l'Assurance Maladie.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13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ymal\Desktop\Bureau perso\DESK DEV\MSP\.claude\worktrees\focused-napier-31f0ca\assets\images\building-tramway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30352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548640"/>
            <a:ext cx="2377440" cy="411480"/>
          </a:xfrm>
          <a:prstGeom prst="rect">
            <a:avLst/>
          </a:prstGeom>
          <a:solidFill>
            <a:srgbClr val="4A3B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65760" y="548640"/>
            <a:ext cx="2377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400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PIED DU TRAM T3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585216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· EMPLACEMENT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5852160" y="1097280"/>
            <a:ext cx="5486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Stratégique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 connecté.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5852160" y="2468880"/>
            <a:ext cx="5943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8572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7-9-11 Bd de Briançon · résidence La Citadelle, Marseille 13003 — à proximité immédiate de la Tour CMA CGM et de la future Tour M99.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852160" y="3611880"/>
            <a:ext cx="502920" cy="50292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749040"/>
            <a:ext cx="228600" cy="2286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537960" y="35661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Tramway T3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6537960" y="38587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pied de la MSP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5852160" y="4297680"/>
            <a:ext cx="502920" cy="50292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20" y="4434840"/>
            <a:ext cx="228600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537960" y="42519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Métro Bougainville</a:t>
            </a:r>
            <a:endParaRPr lang="en-US" sz="1300" dirty="0"/>
          </a:p>
        </p:txBody>
      </p:sp>
      <p:sp>
        <p:nvSpPr>
          <p:cNvPr id="15" name="Text 10"/>
          <p:cNvSpPr/>
          <p:nvPr/>
        </p:nvSpPr>
        <p:spPr>
          <a:xfrm>
            <a:off x="6537960" y="45445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Ligne 2 · 5 min à pied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5852160" y="4983480"/>
            <a:ext cx="502920" cy="50292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320" y="5120640"/>
            <a:ext cx="228600" cy="2286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37960" y="49377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 36 · L49 · 72 · 535</a:t>
            </a:r>
            <a:endParaRPr lang="en-US" sz="1300" dirty="0"/>
          </a:p>
        </p:txBody>
      </p:sp>
      <p:sp>
        <p:nvSpPr>
          <p:cNvPr id="19" name="Text 13"/>
          <p:cNvSpPr/>
          <p:nvPr/>
        </p:nvSpPr>
        <p:spPr>
          <a:xfrm>
            <a:off x="6537960" y="52303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Arrêts à proximité directe</a:t>
            </a:r>
            <a:endParaRPr lang="en-US" sz="1100" dirty="0"/>
          </a:p>
        </p:txBody>
      </p:sp>
      <p:sp>
        <p:nvSpPr>
          <p:cNvPr id="20" name="Shape 14"/>
          <p:cNvSpPr/>
          <p:nvPr/>
        </p:nvSpPr>
        <p:spPr>
          <a:xfrm>
            <a:off x="5852160" y="5669280"/>
            <a:ext cx="502920" cy="50292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320" y="5806440"/>
            <a:ext cx="228600" cy="22860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6537960" y="56235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A50 · A55 · A7 · A8</a:t>
            </a:r>
            <a:endParaRPr lang="en-US" sz="1300" dirty="0"/>
          </a:p>
        </p:txBody>
      </p:sp>
      <p:sp>
        <p:nvSpPr>
          <p:cNvPr id="23" name="Text 16"/>
          <p:cNvSpPr/>
          <p:nvPr/>
        </p:nvSpPr>
        <p:spPr>
          <a:xfrm>
            <a:off x="6537960" y="59161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Accès rapide depuis tout le département</a:t>
            </a:r>
            <a:endParaRPr lang="en-US" sz="1100" dirty="0"/>
          </a:p>
        </p:txBody>
      </p:sp>
      <p:sp>
        <p:nvSpPr>
          <p:cNvPr id="24" name="Text 17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5" name="Text 18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13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A3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UN BESOIN DE SANTÉ IDENTIFIÉ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10058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territoire qui a besoin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vous, dès demain.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86588" y="3017520"/>
            <a:ext cx="3520440" cy="3291840"/>
          </a:xfrm>
          <a:prstGeom prst="rect">
            <a:avLst/>
          </a:prstGeom>
          <a:solidFill>
            <a:srgbClr val="FFFFFF">
              <a:alpha val="8000"/>
            </a:srgbClr>
          </a:solidFill>
          <a:ln w="6350">
            <a:solidFill>
              <a:srgbClr val="CBB9A4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043788" y="3017520"/>
            <a:ext cx="548640" cy="36576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43788" y="3383280"/>
            <a:ext cx="2606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CBB9A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ZIP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1043788" y="4297680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Zonage ARS PACA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43788" y="4709160"/>
            <a:ext cx="2606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13003 est classé Zone d'Intervention Prioritaire 2026. Aides à l'installation activées.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335628" y="3017520"/>
            <a:ext cx="3520440" cy="3291840"/>
          </a:xfrm>
          <a:prstGeom prst="rect">
            <a:avLst/>
          </a:prstGeom>
          <a:solidFill>
            <a:srgbClr val="FFFFFF">
              <a:alpha val="8000"/>
            </a:srgbClr>
          </a:solidFill>
          <a:ln w="6350">
            <a:solidFill>
              <a:srgbClr val="CBB9A4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792828" y="3017520"/>
            <a:ext cx="548640" cy="36576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792828" y="3383280"/>
            <a:ext cx="2606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CBB9A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+600</a:t>
            </a:r>
            <a:endParaRPr lang="en-US" sz="4400" dirty="0"/>
          </a:p>
        </p:txBody>
      </p:sp>
      <p:sp>
        <p:nvSpPr>
          <p:cNvPr id="12" name="Text 10"/>
          <p:cNvSpPr/>
          <p:nvPr/>
        </p:nvSpPr>
        <p:spPr>
          <a:xfrm>
            <a:off x="4792828" y="4297680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Patientèle estimée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792828" y="4709160"/>
            <a:ext cx="2606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Moyenne de patients pris en charge en plus chaque année à l'ouverture d'une MSP (source ARS).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8084668" y="3017520"/>
            <a:ext cx="3520440" cy="3291840"/>
          </a:xfrm>
          <a:prstGeom prst="rect">
            <a:avLst/>
          </a:prstGeom>
          <a:solidFill>
            <a:srgbClr val="FFFFFF">
              <a:alpha val="8000"/>
            </a:srgbClr>
          </a:solidFill>
          <a:ln w="6350">
            <a:solidFill>
              <a:srgbClr val="CBB9A4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8541868" y="3017520"/>
            <a:ext cx="548640" cy="36576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541868" y="3383280"/>
            <a:ext cx="2606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CBB9A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M99</a:t>
            </a:r>
            <a:endParaRPr lang="en-US" sz="4400" dirty="0"/>
          </a:p>
        </p:txBody>
      </p:sp>
      <p:sp>
        <p:nvSpPr>
          <p:cNvPr id="17" name="Text 15"/>
          <p:cNvSpPr/>
          <p:nvPr/>
        </p:nvSpPr>
        <p:spPr>
          <a:xfrm>
            <a:off x="8541868" y="4297680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AF9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Quartier d'avenir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541868" y="4709160"/>
            <a:ext cx="2606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Tour CMA CGM à proximité, future Tour M99, requalification urbaine en cours.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40080" y="6080760"/>
            <a:ext cx="1091153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B4A49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Sources : ARS PACA — Zonage médecins 2026, Plan régional 4 000 MSP.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BB9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13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· OFFRE DE SOINS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10058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plateau pluridisciplinaire,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pensé pour le parcours patient.</a:t>
            </a:r>
            <a:endParaRPr lang="en-US" sz="3600" dirty="0"/>
          </a:p>
        </p:txBody>
      </p:sp>
      <p:pic>
        <p:nvPicPr>
          <p:cNvPr id="4" name="Image 0" descr="C:\Users\rymal\Desktop\Bureau perso\DESK DEV\MSP\.claude\worktrees\focused-napier-31f0ca\assets\images\medecine-general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0868" y="2319259"/>
            <a:ext cx="2606040" cy="263895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40868" y="4958217"/>
            <a:ext cx="2606040" cy="744322"/>
          </a:xfrm>
          <a:prstGeom prst="rect">
            <a:avLst/>
          </a:prstGeom>
          <a:solidFill>
            <a:srgbClr val="F4F1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69468" y="5122809"/>
            <a:ext cx="365760" cy="36576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08" y="5214249"/>
            <a:ext cx="182880" cy="1828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26668" y="5067945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Médecine générale</a:t>
            </a:r>
            <a:endParaRPr lang="en-US" sz="1200" dirty="0"/>
          </a:p>
        </p:txBody>
      </p:sp>
      <p:pic>
        <p:nvPicPr>
          <p:cNvPr id="9" name="Image 2" descr="C:\Users\rymal\Desktop\Bureau perso\DESK DEV\MSP\.claude\worktrees\focused-napier-31f0ca\assets\images\cardiologie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75508" y="2319259"/>
            <a:ext cx="2606040" cy="2638958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3375508" y="4958217"/>
            <a:ext cx="2606040" cy="744322"/>
          </a:xfrm>
          <a:prstGeom prst="rect">
            <a:avLst/>
          </a:prstGeom>
          <a:solidFill>
            <a:srgbClr val="F4F1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6"/>
          <p:cNvSpPr/>
          <p:nvPr/>
        </p:nvSpPr>
        <p:spPr>
          <a:xfrm>
            <a:off x="3604108" y="5122809"/>
            <a:ext cx="365760" cy="36576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548" y="5214249"/>
            <a:ext cx="182880" cy="1828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061308" y="5067945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Cardiologie</a:t>
            </a:r>
            <a:endParaRPr lang="en-US" sz="1200" dirty="0"/>
          </a:p>
        </p:txBody>
      </p:sp>
      <p:pic>
        <p:nvPicPr>
          <p:cNvPr id="14" name="Image 4" descr="C:\Users\rymal\Desktop\Bureau perso\DESK DEV\MSP\.claude\worktrees\focused-napier-31f0ca\assets\images\pneumologie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10148" y="2319259"/>
            <a:ext cx="2606040" cy="2638958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6210148" y="4958217"/>
            <a:ext cx="2606040" cy="744322"/>
          </a:xfrm>
          <a:prstGeom prst="rect">
            <a:avLst/>
          </a:prstGeom>
          <a:solidFill>
            <a:srgbClr val="F4F1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9"/>
          <p:cNvSpPr/>
          <p:nvPr/>
        </p:nvSpPr>
        <p:spPr>
          <a:xfrm>
            <a:off x="6438748" y="5122809"/>
            <a:ext cx="365760" cy="36576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188" y="5214249"/>
            <a:ext cx="182880" cy="182880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6895948" y="5067945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Pneumologie</a:t>
            </a:r>
            <a:endParaRPr lang="en-US" sz="1200" dirty="0"/>
          </a:p>
        </p:txBody>
      </p:sp>
      <p:pic>
        <p:nvPicPr>
          <p:cNvPr id="19" name="Image 6" descr="C:\Users\rymal\Desktop\Bureau perso\DESK DEV\MSP\.claude\worktrees\focused-napier-31f0ca\assets\images\kinesi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044788" y="2319259"/>
            <a:ext cx="2606040" cy="2638958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9044788" y="4958217"/>
            <a:ext cx="2606040" cy="744322"/>
          </a:xfrm>
          <a:prstGeom prst="rect">
            <a:avLst/>
          </a:prstGeom>
          <a:solidFill>
            <a:srgbClr val="F4F1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2"/>
          <p:cNvSpPr/>
          <p:nvPr/>
        </p:nvSpPr>
        <p:spPr>
          <a:xfrm>
            <a:off x="9273388" y="5122809"/>
            <a:ext cx="365760" cy="36576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4828" y="5214249"/>
            <a:ext cx="182880" cy="182880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9730588" y="5067945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Kinésithérapie</a:t>
            </a:r>
            <a:endParaRPr lang="en-US" sz="1200" dirty="0"/>
          </a:p>
        </p:txBody>
      </p:sp>
      <p:sp>
        <p:nvSpPr>
          <p:cNvPr id="24" name="Text 14"/>
          <p:cNvSpPr/>
          <p:nvPr/>
        </p:nvSpPr>
        <p:spPr>
          <a:xfrm>
            <a:off x="1371600" y="5893727"/>
            <a:ext cx="944849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8572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 plus largement : tout praticien souhaitant s'inscrire dans un projet structuré et collaboratif (IDE, sage-femme, psychologue, podologue, diététicien, orthophoniste…).</a:t>
            </a:r>
            <a:endParaRPr lang="en-US" sz="1300" dirty="0"/>
          </a:p>
        </p:txBody>
      </p:sp>
      <p:sp>
        <p:nvSpPr>
          <p:cNvPr id="25" name="Text 15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13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· LE LOCAL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10058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350 m² neufs, modulables,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aux dernières normes.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640080" y="2560320"/>
            <a:ext cx="5486400" cy="3840480"/>
          </a:xfrm>
          <a:prstGeom prst="rect">
            <a:avLst/>
          </a:prstGeom>
          <a:solidFill>
            <a:srgbClr val="F4F1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C:\Users\rymal\Desktop\Bureau perso\DESK DEV\MSP\.claude\worktrees\focused-napier-31f0ca\assets\images\plan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7240" y="2697480"/>
            <a:ext cx="5212080" cy="35661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" y="636339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RDC — Lot n°95 · Copropriété Quartus / La Citadelle Briançon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6583680" y="2606040"/>
            <a:ext cx="548640" cy="54864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272" y="2770632"/>
            <a:ext cx="219456" cy="2194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360920" y="256032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276 m² + 84 m² extérieur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7360920" y="2898648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commerciale + espace public couvert.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6583680" y="3566160"/>
            <a:ext cx="548640" cy="54864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272" y="3730752"/>
            <a:ext cx="219456" cy="21945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360920" y="35204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Salle de repos dédiée</a:t>
            </a:r>
            <a:endParaRPr lang="en-US" sz="1300" dirty="0"/>
          </a:p>
        </p:txBody>
      </p:sp>
      <p:sp>
        <p:nvSpPr>
          <p:cNvPr id="14" name="Text 9"/>
          <p:cNvSpPr/>
          <p:nvPr/>
        </p:nvSpPr>
        <p:spPr>
          <a:xfrm>
            <a:off x="7360920" y="3858768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espace conçu pour les praticiens.</a:t>
            </a:r>
            <a:endParaRPr lang="en-US" sz="1100" dirty="0"/>
          </a:p>
        </p:txBody>
      </p:sp>
      <p:sp>
        <p:nvSpPr>
          <p:cNvPr id="15" name="Shape 10"/>
          <p:cNvSpPr/>
          <p:nvPr/>
        </p:nvSpPr>
        <p:spPr>
          <a:xfrm>
            <a:off x="6583680" y="4526280"/>
            <a:ext cx="548640" cy="54864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272" y="4690872"/>
            <a:ext cx="219456" cy="21945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360920" y="448056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Rooftop privé</a:t>
            </a:r>
            <a:endParaRPr lang="en-US" sz="1300" dirty="0"/>
          </a:p>
        </p:txBody>
      </p:sp>
      <p:sp>
        <p:nvSpPr>
          <p:cNvPr id="18" name="Text 12"/>
          <p:cNvSpPr/>
          <p:nvPr/>
        </p:nvSpPr>
        <p:spPr>
          <a:xfrm>
            <a:off x="7360920" y="4818888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Terrasse végétalisée exclusive à l'équipe.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6583680" y="5486400"/>
            <a:ext cx="548640" cy="548640"/>
          </a:xfrm>
          <a:prstGeom prst="ellipse">
            <a:avLst/>
          </a:prstGeom>
          <a:solidFill>
            <a:srgbClr val="E6DAC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272" y="5650992"/>
            <a:ext cx="219456" cy="219456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7360920" y="544068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Conforme aux normes</a:t>
            </a:r>
            <a:endParaRPr lang="en-US" sz="1300" dirty="0"/>
          </a:p>
        </p:txBody>
      </p:sp>
      <p:sp>
        <p:nvSpPr>
          <p:cNvPr id="22" name="Text 15"/>
          <p:cNvSpPr/>
          <p:nvPr/>
        </p:nvSpPr>
        <p:spPr>
          <a:xfrm>
            <a:off x="7360920" y="5779008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PMR, sécurité incendie, ERP catégorie 5.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152399" y="663125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24" name="Text 17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13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A48D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· CONDITIONS D'EXERCICE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10058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cadre clair, transparent,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3D2F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pensé pour durer.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640080" y="2651760"/>
            <a:ext cx="3931920" cy="3749040"/>
          </a:xfrm>
          <a:prstGeom prst="rect">
            <a:avLst/>
          </a:prstGeom>
          <a:solidFill>
            <a:srgbClr val="A48D78"/>
          </a:solidFill>
          <a:ln/>
          <a:effectLst>
            <a:outerShdw blurRad="1524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05840" y="310896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5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LOYER MENSUEL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1005840" y="3520440"/>
            <a:ext cx="3200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rgbClr val="FAF9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1 500</a:t>
            </a:r>
            <a:endParaRPr lang="en-US" sz="8000" dirty="0"/>
          </a:p>
        </p:txBody>
      </p:sp>
      <p:sp>
        <p:nvSpPr>
          <p:cNvPr id="7" name="Text 5"/>
          <p:cNvSpPr/>
          <p:nvPr/>
        </p:nvSpPr>
        <p:spPr>
          <a:xfrm>
            <a:off x="1005840" y="49377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1 800 € HT / box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005840" y="5440680"/>
            <a:ext cx="640080" cy="0"/>
          </a:xfrm>
          <a:prstGeom prst="line">
            <a:avLst/>
          </a:prstGeom>
          <a:noFill/>
          <a:ln w="12700">
            <a:solidFill>
              <a:srgbClr val="CBB9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05840" y="557784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Charges à fixer collectivement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E6DA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selon les besoins de l'équipe.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937760" y="2651760"/>
            <a:ext cx="3291840" cy="178308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937760" y="2651760"/>
            <a:ext cx="54864" cy="1783080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2926080"/>
            <a:ext cx="320040" cy="32004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5212080" y="3337560"/>
            <a:ext cx="2834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Aucune rétrocession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5212080" y="3657600"/>
            <a:ext cx="2834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Vous gardez 100 % de votre activité.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412480" y="2651760"/>
            <a:ext cx="3291840" cy="178308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412480" y="2651760"/>
            <a:ext cx="54864" cy="1783080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2926080"/>
            <a:ext cx="320040" cy="32004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8686800" y="3337560"/>
            <a:ext cx="2834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Charges mutualisées</a:t>
            </a:r>
            <a:endParaRPr lang="en-US" sz="1300" dirty="0"/>
          </a:p>
        </p:txBody>
      </p:sp>
      <p:sp>
        <p:nvSpPr>
          <p:cNvPr id="19" name="Text 15"/>
          <p:cNvSpPr/>
          <p:nvPr/>
        </p:nvSpPr>
        <p:spPr>
          <a:xfrm>
            <a:off x="8686800" y="3657600"/>
            <a:ext cx="2834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Secrétariat, logiciel, entretien.</a:t>
            </a:r>
            <a:endParaRPr lang="en-US" sz="1100" dirty="0"/>
          </a:p>
        </p:txBody>
      </p:sp>
      <p:sp>
        <p:nvSpPr>
          <p:cNvPr id="20" name="Shape 16"/>
          <p:cNvSpPr/>
          <p:nvPr/>
        </p:nvSpPr>
        <p:spPr>
          <a:xfrm>
            <a:off x="4937760" y="4617720"/>
            <a:ext cx="3291840" cy="178308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4937760" y="4617720"/>
            <a:ext cx="54864" cy="1783080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80" y="4892040"/>
            <a:ext cx="320040" cy="32004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5212080" y="5303520"/>
            <a:ext cx="2834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SISA déjà rédigée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5212080" y="5623560"/>
            <a:ext cx="2834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Statuts opérationnels dès l'arrivée.</a:t>
            </a:r>
            <a:endParaRPr lang="en-US" sz="1100" dirty="0"/>
          </a:p>
        </p:txBody>
      </p:sp>
      <p:sp>
        <p:nvSpPr>
          <p:cNvPr id="25" name="Shape 20"/>
          <p:cNvSpPr/>
          <p:nvPr/>
        </p:nvSpPr>
        <p:spPr>
          <a:xfrm>
            <a:off x="8412480" y="4617720"/>
            <a:ext cx="3291840" cy="178308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8412480" y="4617720"/>
            <a:ext cx="54864" cy="1783080"/>
          </a:xfrm>
          <a:prstGeom prst="rect">
            <a:avLst/>
          </a:prstGeom>
          <a:solidFill>
            <a:srgbClr val="CBB9A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0" y="4892040"/>
            <a:ext cx="320040" cy="320040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8686800" y="5303520"/>
            <a:ext cx="2834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D2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Exonération CFE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8686800" y="5623560"/>
            <a:ext cx="2834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572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Avantage fiscal direct.</a:t>
            </a:r>
            <a:endParaRPr lang="en-US" sz="1100" dirty="0"/>
          </a:p>
        </p:txBody>
      </p:sp>
      <p:sp>
        <p:nvSpPr>
          <p:cNvPr id="30" name="Text 24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Phocéa Santé · MSP Marseille 13003</a:t>
            </a:r>
            <a:endParaRPr lang="en-US" sz="900" dirty="0"/>
          </a:p>
        </p:txBody>
      </p:sp>
      <p:sp>
        <p:nvSpPr>
          <p:cNvPr id="31" name="Text 25"/>
          <p:cNvSpPr/>
          <p:nvPr/>
        </p:nvSpPr>
        <p:spPr>
          <a:xfrm>
            <a:off x="1082009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4A4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13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1015</Words>
  <Application>Microsoft Office PowerPoint</Application>
  <PresentationFormat>Grand écran</PresentationFormat>
  <Paragraphs>205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MSP Phocéa Santé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MSP Phocéa Santé — Présentation institutionnelle</dc:title>
  <dc:subject>Maison de Santé Pluriprofessionnelle · Marseille 13003 · Ouverture mars 2027</dc:subject>
  <dc:creator>Phocéa Santé</dc:creator>
  <cp:lastModifiedBy>Ryan MALO</cp:lastModifiedBy>
  <cp:revision>8</cp:revision>
  <dcterms:created xsi:type="dcterms:W3CDTF">2026-04-27T16:36:52Z</dcterms:created>
  <dcterms:modified xsi:type="dcterms:W3CDTF">2026-04-27T17:04:29Z</dcterms:modified>
</cp:coreProperties>
</file>